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Open Sans SemiBold"/>
      <p:regular r:id="rId33"/>
      <p:bold r:id="rId34"/>
      <p:italic r:id="rId35"/>
      <p:boldItalic r:id="rId36"/>
    </p:embeddedFont>
    <p:embeddedFont>
      <p:font typeface="Open Sans ExtraBold"/>
      <p:bold r:id="rId37"/>
      <p:boldItalic r:id="rId38"/>
    </p:embeddedFont>
    <p:embeddedFont>
      <p:font typeface="Open Sans Medium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Medium-bold.fntdata"/><Relationship Id="rId20" Type="http://schemas.openxmlformats.org/officeDocument/2006/relationships/slide" Target="slides/slide15.xml"/><Relationship Id="rId42" Type="http://schemas.openxmlformats.org/officeDocument/2006/relationships/font" Target="fonts/OpenSansMedium-boldItalic.fntdata"/><Relationship Id="rId41" Type="http://schemas.openxmlformats.org/officeDocument/2006/relationships/font" Target="fonts/OpenSansMedium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SemiBold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penSa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OpenSansSemiBold-bold.fntdata"/><Relationship Id="rId15" Type="http://schemas.openxmlformats.org/officeDocument/2006/relationships/slide" Target="slides/slide10.xml"/><Relationship Id="rId37" Type="http://schemas.openxmlformats.org/officeDocument/2006/relationships/font" Target="fonts/OpenSansExtraBold-bold.fntdata"/><Relationship Id="rId14" Type="http://schemas.openxmlformats.org/officeDocument/2006/relationships/slide" Target="slides/slide9.xml"/><Relationship Id="rId36" Type="http://schemas.openxmlformats.org/officeDocument/2006/relationships/font" Target="fonts/OpenSans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Medium-regular.fntdata"/><Relationship Id="rId16" Type="http://schemas.openxmlformats.org/officeDocument/2006/relationships/slide" Target="slides/slide11.xml"/><Relationship Id="rId38" Type="http://schemas.openxmlformats.org/officeDocument/2006/relationships/font" Target="fonts/OpenSansExtra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ypost.com/2017/05/03/crafty-drug-dealers-posed-as-uber-drivers-to-avoid-detection-cops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pr.org/2007/10/31/14470003/ex-drug-officer-shows-users-how-to-avoid-arrest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mplex.com/pop-culture/2013/12/10-technologies-drug-dealers-need-to-stay-out-of-jail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wresearch.org/internet/2019/11/15/americans-and-privacy-concerned-confused-and-feeling-lack-of-control-over-their-personal-information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verge.com/2021/7/20/22585467/venmo-removes-global-social-feed-private-payments" TargetMode="External"/><Relationship Id="rId3" Type="http://schemas.openxmlformats.org/officeDocument/2006/relationships/hyperlink" Target="https://www.cnet.com/news/privacy/venmo-explains-why-transactions-are-public-by-default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bcnews.com/id/wbna3078835" TargetMode="External"/><Relationship Id="rId3" Type="http://schemas.openxmlformats.org/officeDocument/2006/relationships/hyperlink" Target="https://www.brookings.edu/research/police-surveillance-and-facial-recognition-why-data-privacy-is-an-imperative-for-communities-of-color/" TargetMode="External"/><Relationship Id="rId4" Type="http://schemas.openxmlformats.org/officeDocument/2006/relationships/hyperlink" Target="https://www.propublica.org/article/a-former-hackers-guide-to-boosting-your-online-security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zdnet.com/article/online-security-101-how-to-protect-your-privacy-from-hackers-spies-and-the-government/" TargetMode="External"/><Relationship Id="rId3" Type="http://schemas.openxmlformats.org/officeDocument/2006/relationships/hyperlink" Target="https://help.venmo.com/hc/en-us/articles/221011388-What-is-Venmo-" TargetMode="External"/><Relationship Id="rId4" Type="http://schemas.openxmlformats.org/officeDocument/2006/relationships/hyperlink" Target="https://venmo.com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net.com/news/privacy/venmo-explains-why-transactions-are-public-by-default/" TargetMode="External"/><Relationship Id="rId3" Type="http://schemas.openxmlformats.org/officeDocument/2006/relationships/hyperlink" Target="https://www.howtogeek.com/362225/how-to-make-your-venmo-transactions-private/" TargetMode="External"/><Relationship Id="rId4" Type="http://schemas.openxmlformats.org/officeDocument/2006/relationships/hyperlink" Target="https://help.venmo.com/hc/en-us/articles/210413717-Payment-Activity-Privacy#:~:text=When%20a%20payment%20is%20shared,visible%20on%20the%20public%20feed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zdnet.com/article/online-security-101-how-to-protect-your-privacy-from-hackers-spies-and-the-government/" TargetMode="External"/><Relationship Id="rId3" Type="http://schemas.openxmlformats.org/officeDocument/2006/relationships/hyperlink" Target="https://help.venmo.com/hc/en-us/articles/221011388-What-is-Venmo-" TargetMode="External"/><Relationship Id="rId4" Type="http://schemas.openxmlformats.org/officeDocument/2006/relationships/hyperlink" Target="https://venmo.com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net.com/news/privacy/venmo-explains-why-transactions-are-public-by-default/" TargetMode="External"/><Relationship Id="rId3" Type="http://schemas.openxmlformats.org/officeDocument/2006/relationships/hyperlink" Target="https://www.howtogeek.com/362225/how-to-make-your-venmo-transactions-private/" TargetMode="External"/><Relationship Id="rId4" Type="http://schemas.openxmlformats.org/officeDocument/2006/relationships/hyperlink" Target="https://help.venmo.com/hc/en-us/articles/210413717-Payment-Activity-Privacy#:~:text=When%20a%20payment%20is%20shared,visible%20on%20the%20public%20feed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ime.com/83200/privacy-internet-big-data-opt-out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ea.gov/sites/default/files/2021-12/Emoji%20Decoded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5674f3e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5674f3e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https://www.sciencedirect.com/science/article/pii/S0736585320300885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https://nypost.com/2017/05/03/crafty-drug-dealers-posed-as-uber-drivers-to-avoid-detection-cops/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https://www.addictioncenter.com/community/dating-apps-peddle-drugs/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340f1147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340f1147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https://www.npr.org/2007/10/31/14470003/ex-drug-officer-shows-users-how-to-avoid-arrest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340f114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340f114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https://www.complex.com/pop-culture/2013/12/10-technologies-drug-dealers-need-to-stay-out-of-jail/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2423bfe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2423bfe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https://www.sciencedirect.com/science/article/pii/S0955395916303140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340f114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340f114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https://www.forbes.com/sites/paularmstrongtech/2018/07/22/why-venmo-is-not-a-social-network-and-shouldnt-want-to-be-one/?sh=65eae79e5f4d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https://www.pewresearch.org/internet/2019/11/15/americans-and-privacy-concerned-confused-and-feeling-lack-of-control-over-their-personal-information/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340f1147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340f1147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https://www.theverge.com/2021/7/20/22585467/venmo-removes-global-social-feed-private-payments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https://www.theverge.com/2021/5/28/22459163/venmo-privacy-controls-friends-list-joe-biden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https://www.cnet.com/news/privacy/venmo-explains-why-transactions-are-public-by-default/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https://securityboulevard.com/2022/08/modern-apis-need-a-different-security-approach/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2423bfe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2423bfe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https://www.nbcnews.com/id/wbna3078835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https://www.brookings.edu/research/police-surveillance-and-facial-recognition-why-data-privacy-is-an-imperative-for-communities-of-color/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https://www.propublica.org/article/a-former-hackers-guide-to-boosting-your-online-security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345ffcd1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345ffcd1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https://www.zdnet.com/article/online-security-101-how-to-protect-your-privacy-from-hackers-spies-and-the-government/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https://help.venmo.com/hc/en-us/articles/221011388-What-is-Venmo-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https://venmo.com/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</a:pPr>
            <a:r>
              <a:rPr lang="en"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Personal privacy is no longer an intrinsic right but an active struggle as the world becomes more connected and surveilled by the day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</a:pPr>
            <a:r>
              <a:rPr lang="en"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Personal privacy is no longer an intrinsic right but an active struggle as the world becomes more connected and surveilled by the day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5674f3e1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5674f3e1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https://www.cnet.com/news/privacy/venmo-explains-why-transactions-are-public-by-default/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https://www.howtogeek.com/362225/how-to-make-your-venmo-transactions-private/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https://help.venmo.com/hc/en-us/articles/210413717-Payment-Activity-Privacy#:~:text=When%20a%20payment%20is%20shared,visible%20on%20the%20public%20feed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40f114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40f114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https://time.com/83200/privacy-internet-big-data-opt-out/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340f1147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340f1147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674f3e1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5674f3e1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https://www.zdnet.com/article/online-security-101-how-to-protect-your-privacy-from-hackers-spies-and-the-government/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https://help.venmo.com/hc/en-us/articles/221011388-What-is-Venmo-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https://venmo.com/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</a:pPr>
            <a:r>
              <a:rPr lang="en"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Personal privacy is no longer an intrinsic right but an active struggle as the world becomes more connected and surveilled by the day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</a:pPr>
            <a:r>
              <a:rPr lang="en"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Personal privacy is no longer an intrinsic right but an active struggle as the world becomes more connected and surveilled by the day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5674f3e1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5674f3e1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5674f3e1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5674f3e1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5674f3e1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5674f3e1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5674f3e15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5674f3e15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5674f3e15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5674f3e1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5674f3e15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5674f3e1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5674f3e1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5674f3e1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5674f3e15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5674f3e15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345ffcd1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345ffcd1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https://www.cnet.com/news/privacy/venmo-explains-why-transactions-are-public-by-default/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https://www.howtogeek.com/362225/how-to-make-your-venmo-transactions-private/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https://help.venmo.com/hc/en-us/articles/210413717-Payment-Activity-Privacy#:~:text=When%20a%20payment%20is%20shared,visible%20on%20the%20public%20feed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345ffcd1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345ffcd1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https://www.theatlantic.com/culture/archive/2014/04/why-the-venmo-newsfeed-is-the-best-social-network-nobodys-talking-about/361342/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https://time.com/83200/privacy-internet-big-data-opt-out/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345ffcd1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345ffcd1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https://nypost.com/2022/06/14/secret-emoji-slang-teens-use-to-make-drug-deals-revealed/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340f1147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340f1147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https://www.yahoo.com/video/venmo-transactions-public-private-110013391.html#:~:text=While%20payment%20amounts%20are%20not,doubles%20as%20a%20social%20network.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340f1147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340f1147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https://www.cnet.com/personal-finance/9-venmo-settings-you-should-change-right-now-to-protect-your-privacy/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340f1147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340f1147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https://www.howtogeek.com/362225/how-to-make-your-venmo-transactions-private/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340f1147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4340f1147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https://www.dea.gov/sites/default/files/2021-12/Emoji%20Decoded.pdf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https://home.iape.org/resourcesPages/IAPE_Downloads/Drugs/DEA-s-List-of-Drug-Slang-and-Code-Words.pdf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Title slide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914400" y="914400"/>
            <a:ext cx="48624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ExtraBold"/>
              <a:buNone/>
              <a:defRPr sz="3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4343400"/>
            <a:ext cx="110525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914400" y="2331720"/>
            <a:ext cx="47991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○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■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○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■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○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■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Quote">
  <p:cSld name="SECTION_TITLE_AND_DESCRIPTION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>
            <p:ph type="title"/>
          </p:nvPr>
        </p:nvSpPr>
        <p:spPr>
          <a:xfrm>
            <a:off x="914400" y="914400"/>
            <a:ext cx="4294200" cy="25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914400" y="3657600"/>
            <a:ext cx="52332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Photo and Caption">
  <p:cSld name="CAPTION_ONL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914400" y="914400"/>
            <a:ext cx="29283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800"/>
              <a:buFont typeface="Open Sans SemiBold"/>
              <a:buNone/>
              <a:defRPr>
                <a:solidFill>
                  <a:srgbClr val="1A356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2"/>
          <p:cNvSpPr/>
          <p:nvPr>
            <p:ph idx="2" type="pic"/>
          </p:nvPr>
        </p:nvSpPr>
        <p:spPr>
          <a:xfrm>
            <a:off x="4343400" y="914400"/>
            <a:ext cx="4800600" cy="340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Big Number">
  <p:cSld name="BIG_NUMBER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hasCustomPrompt="1" type="title"/>
          </p:nvPr>
        </p:nvSpPr>
        <p:spPr>
          <a:xfrm>
            <a:off x="914400" y="914400"/>
            <a:ext cx="28020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7200"/>
              <a:buFont typeface="Open Sans ExtraBold"/>
              <a:buNone/>
              <a:defRPr sz="72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5486400" y="914400"/>
            <a:ext cx="28020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7200"/>
              <a:buFont typeface="Open Sans ExtraBold"/>
              <a:buNone/>
              <a:defRPr sz="72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914400" y="2286000"/>
            <a:ext cx="28020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3" type="body"/>
          </p:nvPr>
        </p:nvSpPr>
        <p:spPr>
          <a:xfrm>
            <a:off x="5486400" y="2286000"/>
            <a:ext cx="28020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Two Presenters">
  <p:cSld name="BIG_NUMBER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914400" y="3657600"/>
            <a:ext cx="26622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9144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2" type="body"/>
          </p:nvPr>
        </p:nvSpPr>
        <p:spPr>
          <a:xfrm>
            <a:off x="5486400" y="3657600"/>
            <a:ext cx="26622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3" type="title"/>
          </p:nvPr>
        </p:nvSpPr>
        <p:spPr>
          <a:xfrm>
            <a:off x="54864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Google Shape;80;p14"/>
          <p:cNvSpPr/>
          <p:nvPr>
            <p:ph idx="4" type="pic"/>
          </p:nvPr>
        </p:nvSpPr>
        <p:spPr>
          <a:xfrm>
            <a:off x="1331100" y="640080"/>
            <a:ext cx="1828800" cy="182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" name="Google Shape;81;p14"/>
          <p:cNvSpPr/>
          <p:nvPr>
            <p:ph idx="5" type="pic"/>
          </p:nvPr>
        </p:nvSpPr>
        <p:spPr>
          <a:xfrm>
            <a:off x="5903100" y="640080"/>
            <a:ext cx="1828800" cy="1828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hree Presenters">
  <p:cSld name="BIG_NUMBER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57200" y="36576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4572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2" type="body"/>
          </p:nvPr>
        </p:nvSpPr>
        <p:spPr>
          <a:xfrm>
            <a:off x="5943600" y="36576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3" type="title"/>
          </p:nvPr>
        </p:nvSpPr>
        <p:spPr>
          <a:xfrm>
            <a:off x="59436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" name="Google Shape;88;p15"/>
          <p:cNvSpPr/>
          <p:nvPr>
            <p:ph idx="4" type="pic"/>
          </p:nvPr>
        </p:nvSpPr>
        <p:spPr>
          <a:xfrm>
            <a:off x="873900" y="640080"/>
            <a:ext cx="1828800" cy="182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9" name="Google Shape;89;p15"/>
          <p:cNvSpPr/>
          <p:nvPr>
            <p:ph idx="5" type="pic"/>
          </p:nvPr>
        </p:nvSpPr>
        <p:spPr>
          <a:xfrm>
            <a:off x="6360300" y="640080"/>
            <a:ext cx="1828800" cy="182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0" name="Google Shape;90;p15"/>
          <p:cNvSpPr txBox="1"/>
          <p:nvPr>
            <p:ph idx="6" type="body"/>
          </p:nvPr>
        </p:nvSpPr>
        <p:spPr>
          <a:xfrm>
            <a:off x="3200400" y="36576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7" type="title"/>
          </p:nvPr>
        </p:nvSpPr>
        <p:spPr>
          <a:xfrm>
            <a:off x="32004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2" name="Google Shape;92;p15"/>
          <p:cNvSpPr/>
          <p:nvPr>
            <p:ph idx="8" type="pic"/>
          </p:nvPr>
        </p:nvSpPr>
        <p:spPr>
          <a:xfrm>
            <a:off x="3617100" y="640080"/>
            <a:ext cx="1828800" cy="1828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lank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Section header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ctrTitle"/>
          </p:nvPr>
        </p:nvSpPr>
        <p:spPr>
          <a:xfrm>
            <a:off x="914400" y="914400"/>
            <a:ext cx="48624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ExtraBold"/>
              <a:buNone/>
              <a:defRPr sz="3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4343400"/>
            <a:ext cx="110525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Title and body">
  <p:cSld name="TITLE_AND_BODY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914400" y="914400"/>
            <a:ext cx="4735800" cy="11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400"/>
              <a:buFont typeface="Open Sans ExtraBold"/>
              <a:buNone/>
              <a:defRPr sz="24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914400" y="2286000"/>
            <a:ext cx="5491500" cy="23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Title only">
  <p:cSld name="TITLE_AND_BOD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914400" y="914400"/>
            <a:ext cx="4735800" cy="14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400"/>
              <a:buFont typeface="Open Sans ExtraBold"/>
              <a:buNone/>
              <a:defRPr sz="24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- Title and two columns">
  <p:cSld name="TITLE_AND_TWO_COLUMNS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914400" y="914400"/>
            <a:ext cx="75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14400" y="2286000"/>
            <a:ext cx="32283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572000" y="2286000"/>
            <a:ext cx="32283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- Two column comparison">
  <p:cSld name="TITLE_AND_TWO_COLUMNS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914400" y="914400"/>
            <a:ext cx="30441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ExtraBold"/>
              <a:buNone/>
              <a:defRPr sz="20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914400" y="2286000"/>
            <a:ext cx="304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2" type="title"/>
          </p:nvPr>
        </p:nvSpPr>
        <p:spPr>
          <a:xfrm>
            <a:off x="5486400" y="914400"/>
            <a:ext cx="30441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ExtraBold"/>
              <a:buNone/>
              <a:defRPr sz="20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5486400" y="2286000"/>
            <a:ext cx="304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- Main point">
  <p:cSld name="MAIN_POINT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4800"/>
              <a:buFont typeface="Open Sans ExtraBold"/>
              <a:buNone/>
              <a:defRPr sz="48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- Title and body and photo">
  <p:cSld name="SECTION_TITLE_AND_DESCRIPTION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914400" y="914400"/>
            <a:ext cx="31137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400"/>
              <a:buFont typeface="Open Sans ExtraBold"/>
              <a:buNone/>
              <a:defRPr sz="24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914400" y="2286000"/>
            <a:ext cx="2985900" cy="1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9"/>
          <p:cNvSpPr txBox="1"/>
          <p:nvPr/>
        </p:nvSpPr>
        <p:spPr>
          <a:xfrm>
            <a:off x="914400" y="914400"/>
            <a:ext cx="30885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A356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1" name="Google Shape;51;p9"/>
          <p:cNvSpPr/>
          <p:nvPr>
            <p:ph idx="2" type="pic"/>
          </p:nvPr>
        </p:nvSpPr>
        <p:spPr>
          <a:xfrm>
            <a:off x="5468100" y="0"/>
            <a:ext cx="3675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- Section title and description">
  <p:cSld name="SECTION_TITLE_AND_DESCRIPTION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/>
          <p:nvPr>
            <p:ph type="title"/>
          </p:nvPr>
        </p:nvSpPr>
        <p:spPr>
          <a:xfrm>
            <a:off x="914400" y="914400"/>
            <a:ext cx="31137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400"/>
              <a:buFont typeface="Open Sans ExtraBold"/>
              <a:buNone/>
              <a:defRPr sz="24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>
            <a:off x="914400" y="2286000"/>
            <a:ext cx="3113700" cy="22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 SemiBold"/>
              <a:buNone/>
              <a:defRPr sz="2100">
                <a:solidFill>
                  <a:srgbClr val="1A356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5486400" y="914400"/>
            <a:ext cx="29859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16.png"/><Relationship Id="rId8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ctrTitle"/>
          </p:nvPr>
        </p:nvSpPr>
        <p:spPr>
          <a:xfrm>
            <a:off x="914400" y="914400"/>
            <a:ext cx="48624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Privacy: Not Just For Your Local Drug Dealer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914400" y="2331720"/>
            <a:ext cx="47991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Kasha Muzila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Karl Eirich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914400" y="914400"/>
            <a:ext cx="30441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True </a:t>
            </a:r>
            <a:r>
              <a:rPr lang="en"/>
              <a:t>Positive Emojis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914400" y="2286000"/>
            <a:ext cx="304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🎱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🍄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👃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💊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>
            <p:ph idx="2" type="title"/>
          </p:nvPr>
        </p:nvSpPr>
        <p:spPr>
          <a:xfrm>
            <a:off x="5486400" y="914400"/>
            <a:ext cx="30441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 Positive Emojis</a:t>
            </a:r>
            <a:endParaRPr/>
          </a:p>
        </p:txBody>
      </p:sp>
      <p:sp>
        <p:nvSpPr>
          <p:cNvPr id="207" name="Google Shape;207;p26"/>
          <p:cNvSpPr txBox="1"/>
          <p:nvPr>
            <p:ph idx="3" type="body"/>
          </p:nvPr>
        </p:nvSpPr>
        <p:spPr>
          <a:xfrm>
            <a:off x="5486400" y="2286000"/>
            <a:ext cx="304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⛷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💎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⚡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914400" y="914400"/>
            <a:ext cx="28020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2.84</a:t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914400" y="2286000"/>
            <a:ext cx="28020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average number of transaction received by a </a:t>
            </a:r>
            <a:r>
              <a:rPr lang="en"/>
              <a:t>normal user</a:t>
            </a:r>
            <a:endParaRPr/>
          </a:p>
        </p:txBody>
      </p:sp>
      <p:sp>
        <p:nvSpPr>
          <p:cNvPr id="214" name="Google Shape;214;p27"/>
          <p:cNvSpPr txBox="1"/>
          <p:nvPr>
            <p:ph idx="2" type="title"/>
          </p:nvPr>
        </p:nvSpPr>
        <p:spPr>
          <a:xfrm>
            <a:off x="5486400" y="914400"/>
            <a:ext cx="28020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1.04</a:t>
            </a:r>
            <a:endParaRPr/>
          </a:p>
        </p:txBody>
      </p:sp>
      <p:sp>
        <p:nvSpPr>
          <p:cNvPr id="215" name="Google Shape;215;p27"/>
          <p:cNvSpPr txBox="1"/>
          <p:nvPr>
            <p:ph idx="3" type="body"/>
          </p:nvPr>
        </p:nvSpPr>
        <p:spPr>
          <a:xfrm>
            <a:off x="5486400" y="2286000"/>
            <a:ext cx="28020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average number of transaction received by a Drug Dealer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914400" y="914400"/>
            <a:ext cx="31137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Venmo Card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727350" y="1688150"/>
            <a:ext cx="3487800" cy="23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Dataset doesn’t contain Venmo Card info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Personal friendships and Twitter feedback states its use for drug dealing</a:t>
            </a:r>
            <a:endParaRPr sz="1800"/>
          </a:p>
        </p:txBody>
      </p:sp>
      <p:sp>
        <p:nvSpPr>
          <p:cNvPr id="222" name="Google Shape;222;p28"/>
          <p:cNvSpPr/>
          <p:nvPr>
            <p:ph idx="2" type="pic"/>
          </p:nvPr>
        </p:nvSpPr>
        <p:spPr>
          <a:xfrm>
            <a:off x="5720875" y="0"/>
            <a:ext cx="3423000" cy="5143500"/>
          </a:xfrm>
          <a:prstGeom prst="rect">
            <a:avLst/>
          </a:prstGeom>
        </p:spPr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150" y="181671"/>
            <a:ext cx="3374549" cy="478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914400" y="914400"/>
            <a:ext cx="31137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 Unique Challenge to Privacy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727350" y="2286000"/>
            <a:ext cx="3487800" cy="23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rise of cashless services increases the necessity of venmo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As a result, the platform provides an intimate look at </a:t>
            </a:r>
            <a:r>
              <a:rPr lang="en"/>
              <a:t>people's</a:t>
            </a:r>
            <a:r>
              <a:rPr lang="en"/>
              <a:t> relationships</a:t>
            </a:r>
            <a:endParaRPr/>
          </a:p>
        </p:txBody>
      </p:sp>
      <p:sp>
        <p:nvSpPr>
          <p:cNvPr id="230" name="Google Shape;230;p29"/>
          <p:cNvSpPr/>
          <p:nvPr>
            <p:ph idx="2" type="pic"/>
          </p:nvPr>
        </p:nvSpPr>
        <p:spPr>
          <a:xfrm>
            <a:off x="5720875" y="0"/>
            <a:ext cx="3423000" cy="5143500"/>
          </a:xfrm>
          <a:prstGeom prst="rect">
            <a:avLst/>
          </a:prstGeom>
        </p:spPr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155" y="0"/>
            <a:ext cx="34878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914400" y="914400"/>
            <a:ext cx="31137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Remediations &amp; Suggestions</a:t>
            </a:r>
            <a:endParaRPr/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914400" y="2286000"/>
            <a:ext cx="3113700" cy="22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Venmo removed global social feed in 2021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Also, added controls to hide friends list</a:t>
            </a:r>
            <a:endParaRPr/>
          </a:p>
        </p:txBody>
      </p:sp>
      <p:sp>
        <p:nvSpPr>
          <p:cNvPr id="238" name="Google Shape;238;p30"/>
          <p:cNvSpPr txBox="1"/>
          <p:nvPr>
            <p:ph idx="2" type="body"/>
          </p:nvPr>
        </p:nvSpPr>
        <p:spPr>
          <a:xfrm>
            <a:off x="5486400" y="914400"/>
            <a:ext cx="29859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Venmo can do better by making data private by default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Throttle venmo API and stratify data access controls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Add more granular privacy controls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Increase frequency of privacy setting review friction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ctrTitle"/>
          </p:nvPr>
        </p:nvSpPr>
        <p:spPr>
          <a:xfrm>
            <a:off x="914400" y="1929700"/>
            <a:ext cx="48624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Q&amp;A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914400" y="914400"/>
            <a:ext cx="75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914400" y="1740100"/>
            <a:ext cx="32283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Personal privacy is no longer an intrinsic right but an active struggle as the world becomes more connected and surveilled by the day</a:t>
            </a:r>
            <a:endParaRPr/>
          </a:p>
        </p:txBody>
      </p:sp>
      <p:sp>
        <p:nvSpPr>
          <p:cNvPr id="250" name="Google Shape;250;p32"/>
          <p:cNvSpPr txBox="1"/>
          <p:nvPr>
            <p:ph idx="2" type="body"/>
          </p:nvPr>
        </p:nvSpPr>
        <p:spPr>
          <a:xfrm>
            <a:off x="4572000" y="1740100"/>
            <a:ext cx="32283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average individual can learn from criminals how to maintain privacy while interact with digitals systems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914400" y="914400"/>
            <a:ext cx="31137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Venmo: Capitalism’s Social Network </a:t>
            </a:r>
            <a:endParaRPr/>
          </a:p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914400" y="2286000"/>
            <a:ext cx="2985900" cy="1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Venmo shares transactions by default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The platform recently stopped sharing public transactions </a:t>
            </a:r>
            <a:r>
              <a:rPr lang="en" sz="1800"/>
              <a:t>globally</a:t>
            </a:r>
            <a:endParaRPr sz="1800"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257" y="0"/>
            <a:ext cx="28977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1414475" y="960463"/>
            <a:ext cx="75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914400" y="2286000"/>
            <a:ext cx="32283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Through the evaluation of criminal behavior we can improve personal privacy</a:t>
            </a:r>
            <a:endParaRPr/>
          </a:p>
        </p:txBody>
      </p:sp>
      <p:sp>
        <p:nvSpPr>
          <p:cNvPr id="264" name="Google Shape;264;p34"/>
          <p:cNvSpPr txBox="1"/>
          <p:nvPr>
            <p:ph idx="2" type="body"/>
          </p:nvPr>
        </p:nvSpPr>
        <p:spPr>
          <a:xfrm>
            <a:off x="4572000" y="2286000"/>
            <a:ext cx="32283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64372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650" y="3195150"/>
            <a:ext cx="5473925" cy="19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775" y="550212"/>
            <a:ext cx="2599000" cy="36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0504" y="1093891"/>
            <a:ext cx="2184775" cy="8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286000"/>
            <a:ext cx="2858341" cy="24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4220" y="152400"/>
            <a:ext cx="40403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797775" y="309700"/>
            <a:ext cx="30441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Threat</a:t>
            </a:r>
            <a:endParaRPr/>
          </a:p>
        </p:txBody>
      </p:sp>
      <p:sp>
        <p:nvSpPr>
          <p:cNvPr id="276" name="Google Shape;276;p35"/>
          <p:cNvSpPr txBox="1"/>
          <p:nvPr>
            <p:ph idx="3" type="body"/>
          </p:nvPr>
        </p:nvSpPr>
        <p:spPr>
          <a:xfrm>
            <a:off x="5486400" y="2286000"/>
            <a:ext cx="304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914400" y="2286000"/>
            <a:ext cx="304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>
            <p:ph idx="2" type="title"/>
          </p:nvPr>
        </p:nvSpPr>
        <p:spPr>
          <a:xfrm>
            <a:off x="5369400" y="309700"/>
            <a:ext cx="32781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Disclosure</a:t>
            </a: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0" l="1293" r="0" t="50799"/>
          <a:stretch/>
        </p:blipFill>
        <p:spPr>
          <a:xfrm>
            <a:off x="0" y="1746653"/>
            <a:ext cx="4572000" cy="897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 rotWithShape="1">
          <a:blip r:embed="rId4">
            <a:alphaModFix/>
          </a:blip>
          <a:srcRect b="69036" l="0" r="0" t="0"/>
          <a:stretch/>
        </p:blipFill>
        <p:spPr>
          <a:xfrm>
            <a:off x="0" y="2643900"/>
            <a:ext cx="4572000" cy="12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49834" l="1283" r="0" t="0"/>
          <a:stretch/>
        </p:blipFill>
        <p:spPr>
          <a:xfrm>
            <a:off x="4572000" y="1746650"/>
            <a:ext cx="4572000" cy="91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 rotWithShape="1">
          <a:blip r:embed="rId5">
            <a:alphaModFix/>
          </a:blip>
          <a:srcRect b="0" l="0" r="0" t="83348"/>
          <a:stretch/>
        </p:blipFill>
        <p:spPr>
          <a:xfrm>
            <a:off x="4572000" y="2661500"/>
            <a:ext cx="4572001" cy="969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914400" y="914400"/>
            <a:ext cx="75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Venmo?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1629975"/>
            <a:ext cx="8041651" cy="284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914400" y="914400"/>
            <a:ext cx="30441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</a:t>
            </a:r>
            <a:r>
              <a:rPr lang="en"/>
              <a:t>involved</a:t>
            </a:r>
            <a:r>
              <a:rPr lang="en"/>
              <a:t>:</a:t>
            </a:r>
            <a:endParaRPr/>
          </a:p>
        </p:txBody>
      </p:sp>
      <p:sp>
        <p:nvSpPr>
          <p:cNvPr id="288" name="Google Shape;288;p36"/>
          <p:cNvSpPr txBox="1"/>
          <p:nvPr>
            <p:ph idx="1" type="body"/>
          </p:nvPr>
        </p:nvSpPr>
        <p:spPr>
          <a:xfrm>
            <a:off x="914400" y="2286000"/>
            <a:ext cx="304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Student government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Student groups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Athletics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Campus jobs</a:t>
            </a:r>
            <a:endParaRPr/>
          </a:p>
        </p:txBody>
      </p:sp>
      <p:sp>
        <p:nvSpPr>
          <p:cNvPr id="289" name="Google Shape;289;p36"/>
          <p:cNvSpPr txBox="1"/>
          <p:nvPr>
            <p:ph idx="2" type="title"/>
          </p:nvPr>
        </p:nvSpPr>
        <p:spPr>
          <a:xfrm>
            <a:off x="5486400" y="914400"/>
            <a:ext cx="30441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Explore:</a:t>
            </a:r>
            <a:endParaRPr/>
          </a:p>
        </p:txBody>
      </p:sp>
      <p:sp>
        <p:nvSpPr>
          <p:cNvPr id="290" name="Google Shape;290;p36"/>
          <p:cNvSpPr txBox="1"/>
          <p:nvPr>
            <p:ph idx="3" type="body"/>
          </p:nvPr>
        </p:nvSpPr>
        <p:spPr>
          <a:xfrm>
            <a:off x="5486400" y="2286000"/>
            <a:ext cx="304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Art and culture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Regional parks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Public transportation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Food and drink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 Berkeley is a hub of innovation.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914400" y="914400"/>
            <a:ext cx="31137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the #1 public university</a:t>
            </a:r>
            <a:endParaRPr/>
          </a:p>
        </p:txBody>
      </p:sp>
      <p:sp>
        <p:nvSpPr>
          <p:cNvPr id="301" name="Google Shape;301;p38"/>
          <p:cNvSpPr txBox="1"/>
          <p:nvPr>
            <p:ph idx="1" type="subTitle"/>
          </p:nvPr>
        </p:nvSpPr>
        <p:spPr>
          <a:xfrm>
            <a:off x="914400" y="2286000"/>
            <a:ext cx="3113700" cy="22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Berkeley is home to some of </a:t>
            </a:r>
            <a:r>
              <a:rPr lang="en"/>
              <a:t>the</a:t>
            </a:r>
            <a:r>
              <a:rPr lang="en"/>
              <a:t> world’s greatest minds.</a:t>
            </a:r>
            <a:endParaRPr/>
          </a:p>
        </p:txBody>
      </p:sp>
      <p:sp>
        <p:nvSpPr>
          <p:cNvPr id="302" name="Google Shape;302;p38"/>
          <p:cNvSpPr txBox="1"/>
          <p:nvPr>
            <p:ph idx="2" type="body"/>
          </p:nvPr>
        </p:nvSpPr>
        <p:spPr>
          <a:xfrm>
            <a:off x="5486400" y="914400"/>
            <a:ext cx="29859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At Berkeley, we address the biggest challenges of the day to create a better world. From robotic legs to the origins of the universe, research at Berkeley </a:t>
            </a:r>
            <a:r>
              <a:rPr lang="en"/>
              <a:t>illuminates</a:t>
            </a:r>
            <a:r>
              <a:rPr lang="en"/>
              <a:t> new ideas.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914400" y="914400"/>
            <a:ext cx="4294200" cy="25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“I love Berkeley. Our students give me hope for the future.”</a:t>
            </a:r>
            <a:endParaRPr/>
          </a:p>
        </p:txBody>
      </p:sp>
      <p:sp>
        <p:nvSpPr>
          <p:cNvPr id="308" name="Google Shape;308;p39"/>
          <p:cNvSpPr txBox="1"/>
          <p:nvPr>
            <p:ph idx="1" type="subTitle"/>
          </p:nvPr>
        </p:nvSpPr>
        <p:spPr>
          <a:xfrm>
            <a:off x="914400" y="3657600"/>
            <a:ext cx="52332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Robert Reich, professor of public policy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idx="1" type="body"/>
          </p:nvPr>
        </p:nvSpPr>
        <p:spPr>
          <a:xfrm>
            <a:off x="914400" y="914400"/>
            <a:ext cx="29283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Sproul Plaza is at the heart of </a:t>
            </a:r>
            <a:r>
              <a:rPr lang="en"/>
              <a:t>campus</a:t>
            </a:r>
            <a:r>
              <a:rPr lang="en"/>
              <a:t> life at UC Berkeley.</a:t>
            </a:r>
            <a:endParaRPr/>
          </a:p>
        </p:txBody>
      </p:sp>
      <p:pic>
        <p:nvPicPr>
          <p:cNvPr id="314" name="Google Shape;314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209" r="3209" t="0"/>
          <a:stretch/>
        </p:blipFill>
        <p:spPr>
          <a:xfrm>
            <a:off x="4343400" y="914400"/>
            <a:ext cx="4800599" cy="340650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914400" y="914400"/>
            <a:ext cx="28020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23%</a:t>
            </a:r>
            <a:endParaRPr/>
          </a:p>
        </p:txBody>
      </p:sp>
      <p:sp>
        <p:nvSpPr>
          <p:cNvPr id="320" name="Google Shape;320;p41"/>
          <p:cNvSpPr txBox="1"/>
          <p:nvPr>
            <p:ph idx="2" type="title"/>
          </p:nvPr>
        </p:nvSpPr>
        <p:spPr>
          <a:xfrm>
            <a:off x="5486400" y="914400"/>
            <a:ext cx="28020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5,300</a:t>
            </a:r>
            <a:endParaRPr/>
          </a:p>
        </p:txBody>
      </p:sp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914400" y="2286000"/>
            <a:ext cx="28020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Freshman who are first-generation college students</a:t>
            </a:r>
            <a:endParaRPr/>
          </a:p>
        </p:txBody>
      </p:sp>
      <p:sp>
        <p:nvSpPr>
          <p:cNvPr id="322" name="Google Shape;322;p41"/>
          <p:cNvSpPr txBox="1"/>
          <p:nvPr>
            <p:ph idx="3" type="body"/>
          </p:nvPr>
        </p:nvSpPr>
        <p:spPr>
          <a:xfrm>
            <a:off x="5486400" y="2286000"/>
            <a:ext cx="28020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Undergraduates who engage in off-campus public service projects and programs annually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idx="1" type="body"/>
          </p:nvPr>
        </p:nvSpPr>
        <p:spPr>
          <a:xfrm>
            <a:off x="914400" y="3657600"/>
            <a:ext cx="26622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Faculty Director, Berkeley Discovery</a:t>
            </a:r>
            <a:endParaRPr/>
          </a:p>
        </p:txBody>
      </p:sp>
      <p:sp>
        <p:nvSpPr>
          <p:cNvPr id="328" name="Google Shape;328;p42"/>
          <p:cNvSpPr txBox="1"/>
          <p:nvPr>
            <p:ph type="title"/>
          </p:nvPr>
        </p:nvSpPr>
        <p:spPr>
          <a:xfrm>
            <a:off x="9144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Erica Bree Rosenblum, Ph.D.</a:t>
            </a:r>
            <a:endParaRPr/>
          </a:p>
        </p:txBody>
      </p:sp>
      <p:sp>
        <p:nvSpPr>
          <p:cNvPr id="329" name="Google Shape;329;p42"/>
          <p:cNvSpPr txBox="1"/>
          <p:nvPr>
            <p:ph idx="2" type="body"/>
          </p:nvPr>
        </p:nvSpPr>
        <p:spPr>
          <a:xfrm>
            <a:off x="5486400" y="3657600"/>
            <a:ext cx="26622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Director, Center for Undergraduate Discovery</a:t>
            </a:r>
            <a:endParaRPr/>
          </a:p>
        </p:txBody>
      </p:sp>
      <p:sp>
        <p:nvSpPr>
          <p:cNvPr id="330" name="Google Shape;330;p42"/>
          <p:cNvSpPr txBox="1"/>
          <p:nvPr>
            <p:ph idx="3" type="title"/>
          </p:nvPr>
        </p:nvSpPr>
        <p:spPr>
          <a:xfrm>
            <a:off x="54864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Burns, Ph.D.</a:t>
            </a:r>
            <a:endParaRPr/>
          </a:p>
        </p:txBody>
      </p:sp>
      <p:pic>
        <p:nvPicPr>
          <p:cNvPr id="331" name="Google Shape;331;p42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49" r="39" t="0"/>
          <a:stretch/>
        </p:blipFill>
        <p:spPr>
          <a:xfrm>
            <a:off x="1331100" y="640080"/>
            <a:ext cx="1828800" cy="1828800"/>
          </a:xfrm>
          <a:prstGeom prst="ellipse">
            <a:avLst/>
          </a:prstGeom>
        </p:spPr>
      </p:pic>
      <p:pic>
        <p:nvPicPr>
          <p:cNvPr id="332" name="Google Shape;332;p42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19" r="29" t="0"/>
          <a:stretch/>
        </p:blipFill>
        <p:spPr>
          <a:xfrm>
            <a:off x="5903100" y="640080"/>
            <a:ext cx="1828800" cy="1828800"/>
          </a:xfrm>
          <a:prstGeom prst="ellipse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895350" y="371475"/>
            <a:ext cx="34479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Venmo’s Privacy Policy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850" y="1109588"/>
            <a:ext cx="2114275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50" y="780900"/>
            <a:ext cx="2672525" cy="46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895350" y="371475"/>
            <a:ext cx="45531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Privacy Threats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250" y="1135825"/>
            <a:ext cx="2112975" cy="37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895350" y="1009650"/>
            <a:ext cx="424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Open Sans"/>
              <a:buChar char="●"/>
            </a:pPr>
            <a:r>
              <a:rPr lang="en" sz="18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Inference Threat</a:t>
            </a:r>
            <a:endParaRPr sz="18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Identity Disclosure</a:t>
            </a:r>
            <a:endParaRPr sz="18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Membership Disclosure</a:t>
            </a:r>
            <a:endParaRPr sz="1800"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775" y="1135949"/>
            <a:ext cx="2112976" cy="375026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5238750" y="1528775"/>
            <a:ext cx="3714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6067500" y="1528775"/>
            <a:ext cx="3714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5324475" y="1981225"/>
            <a:ext cx="3144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6110361" y="1981225"/>
            <a:ext cx="3144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281500" y="2433675"/>
            <a:ext cx="2145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34250" y="2433675"/>
            <a:ext cx="3714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238750" y="2886125"/>
            <a:ext cx="2382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5834250" y="2886125"/>
            <a:ext cx="214500" cy="5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203050" y="3338575"/>
            <a:ext cx="238200" cy="99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5834250" y="3350425"/>
            <a:ext cx="3714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5238750" y="3814725"/>
            <a:ext cx="2145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5910250" y="3781450"/>
            <a:ext cx="295500" cy="99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5238750" y="4267175"/>
            <a:ext cx="2574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5834250" y="4267175"/>
            <a:ext cx="2955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5238750" y="4695850"/>
            <a:ext cx="238200" cy="99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5943600" y="4719675"/>
            <a:ext cx="371400" cy="7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4972050" y="1638300"/>
            <a:ext cx="833400" cy="99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4972050" y="3438475"/>
            <a:ext cx="428700" cy="123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4972050" y="4819650"/>
            <a:ext cx="638100" cy="99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972050" y="2081300"/>
            <a:ext cx="371400" cy="99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7267575" y="1881325"/>
            <a:ext cx="428700" cy="376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7296150" y="2874275"/>
            <a:ext cx="428700" cy="145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4710100" y="1997900"/>
            <a:ext cx="257400" cy="266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4710100" y="1554900"/>
            <a:ext cx="257400" cy="266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710100" y="3338575"/>
            <a:ext cx="257400" cy="266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4710100" y="4695850"/>
            <a:ext cx="257400" cy="266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6924750" y="3350425"/>
            <a:ext cx="371400" cy="338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6924750" y="4093375"/>
            <a:ext cx="371400" cy="338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7296225" y="1604975"/>
            <a:ext cx="1123800" cy="145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7296225" y="2605100"/>
            <a:ext cx="1123800" cy="145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7296225" y="3338575"/>
            <a:ext cx="1123800" cy="145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7296225" y="4093375"/>
            <a:ext cx="1123800" cy="145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4972050" y="1494275"/>
            <a:ext cx="1466700" cy="145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4974913" y="1946725"/>
            <a:ext cx="1466700" cy="145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4972050" y="3299288"/>
            <a:ext cx="1466700" cy="145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4974925" y="4651875"/>
            <a:ext cx="1466700" cy="145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4514850" y="1009650"/>
            <a:ext cx="2324100" cy="4019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6790688" y="1001225"/>
            <a:ext cx="2324100" cy="4019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100" y="2544000"/>
            <a:ext cx="3041100" cy="24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895350" y="371475"/>
            <a:ext cx="58866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 Dealers have more Privacy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980925"/>
            <a:ext cx="2739455" cy="3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180" y="980925"/>
            <a:ext cx="2608676" cy="39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5">
            <a:alphaModFix/>
          </a:blip>
          <a:srcRect b="14236" l="6288" r="0" t="0"/>
          <a:stretch/>
        </p:blipFill>
        <p:spPr>
          <a:xfrm>
            <a:off x="6308250" y="1646225"/>
            <a:ext cx="2477199" cy="21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914400" y="914400"/>
            <a:ext cx="31137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Venmo Transaction Dataset</a:t>
            </a:r>
            <a:endParaRPr/>
          </a:p>
        </p:txBody>
      </p:sp>
      <p:sp>
        <p:nvSpPr>
          <p:cNvPr id="174" name="Google Shape;174;p22"/>
          <p:cNvSpPr txBox="1"/>
          <p:nvPr>
            <p:ph idx="2" type="body"/>
          </p:nvPr>
        </p:nvSpPr>
        <p:spPr>
          <a:xfrm>
            <a:off x="5486400" y="914400"/>
            <a:ext cx="29859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transaction contains: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Payment object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Actor object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Note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Transaction Type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Comment Object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App Object</a:t>
            </a:r>
            <a:endParaRPr/>
          </a:p>
        </p:txBody>
      </p:sp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914400" y="2286000"/>
            <a:ext cx="3113700" cy="22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Over 7 Million transactions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Gathered between mid 2018 and early 2019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914400" y="914400"/>
            <a:ext cx="29283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User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Username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Display name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First name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Last name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About (bio)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Facebook ID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ID</a:t>
            </a:r>
            <a:endParaRPr/>
          </a:p>
        </p:txBody>
      </p:sp>
      <p:sp>
        <p:nvSpPr>
          <p:cNvPr id="181" name="Google Shape;181;p23"/>
          <p:cNvSpPr/>
          <p:nvPr>
            <p:ph idx="2" type="pic"/>
          </p:nvPr>
        </p:nvSpPr>
        <p:spPr>
          <a:xfrm>
            <a:off x="4343400" y="914400"/>
            <a:ext cx="4800600" cy="3406500"/>
          </a:xfrm>
          <a:prstGeom prst="rect">
            <a:avLst/>
          </a:prstGeom>
        </p:spPr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914400"/>
            <a:ext cx="4800600" cy="336401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0" y="192450"/>
            <a:ext cx="434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Target &amp; User Object</a:t>
            </a:r>
            <a:endParaRPr sz="2400">
              <a:solidFill>
                <a:srgbClr val="1A356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914400" y="914400"/>
            <a:ext cx="29283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Actor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Similar to Target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Action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Status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Audience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Date Created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Date Completed</a:t>
            </a:r>
            <a:endParaRPr/>
          </a:p>
        </p:txBody>
      </p:sp>
      <p:sp>
        <p:nvSpPr>
          <p:cNvPr id="189" name="Google Shape;189;p24"/>
          <p:cNvSpPr/>
          <p:nvPr>
            <p:ph idx="2" type="pic"/>
          </p:nvPr>
        </p:nvSpPr>
        <p:spPr>
          <a:xfrm>
            <a:off x="5576525" y="914400"/>
            <a:ext cx="3567600" cy="3406500"/>
          </a:xfrm>
          <a:prstGeom prst="rect">
            <a:avLst/>
          </a:prstGeom>
        </p:spPr>
      </p:sp>
      <p:sp>
        <p:nvSpPr>
          <p:cNvPr id="190" name="Google Shape;190;p24"/>
          <p:cNvSpPr txBox="1"/>
          <p:nvPr/>
        </p:nvSpPr>
        <p:spPr>
          <a:xfrm>
            <a:off x="0" y="192450"/>
            <a:ext cx="434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Actor &amp; Payment Object</a:t>
            </a:r>
            <a:endParaRPr sz="2400">
              <a:solidFill>
                <a:srgbClr val="1A356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252" y="513974"/>
            <a:ext cx="3756750" cy="411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914400" y="914400"/>
            <a:ext cx="29283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 provides common drug emoji slang 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transactions are ambiguous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Hyperlocal slang can make identification difficult </a:t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850" y="914400"/>
            <a:ext cx="765384" cy="34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848" y="914400"/>
            <a:ext cx="1430002" cy="34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0" y="0"/>
            <a:ext cx="542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Identifying Drug Transactions</a:t>
            </a:r>
            <a:endParaRPr sz="2400">
              <a:solidFill>
                <a:srgbClr val="1A356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